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986C445-C375-4F86-A444-7109BF9E2280}">
  <a:tblStyle styleId="{A986C445-C375-4F86-A444-7109BF9E2280}"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verag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Since there were problems finding accurate GPS locations with Google maps due to the ever-shifting nature of the beach, we decided to manually place the robot in a known location off a stationary </a:t>
            </a:r>
            <a:r>
              <a:rPr lang="en"/>
              <a:t>buoy</a:t>
            </a:r>
            <a:r>
              <a:rPr lang="en"/>
              <a:t>.  We placed the bot within the error range of the GPS.  We had a delay on the code as to account for the time it would take to place the bot in the water. Following the code the robot would then dive to prescribed depth, hover for 90 seconds, and move to the next depth.</a:t>
            </a:r>
          </a:p>
          <a:p>
            <a:pPr indent="0" lvl="0" marL="0">
              <a:spcBef>
                <a:spcPts val="0"/>
              </a:spcBef>
              <a:buNone/>
            </a:pPr>
            <a:r>
              <a:rPr lang="en"/>
              <a:t>Our turbidity data was unfortunately railed for the whole time</a:t>
            </a:r>
          </a:p>
          <a:p>
            <a:pPr indent="0" lvl="0" marL="0">
              <a:spcBef>
                <a:spcPts val="0"/>
              </a:spcBef>
              <a:buNone/>
            </a:pPr>
            <a:r>
              <a:t/>
            </a:r>
            <a:endParaRPr/>
          </a:p>
          <a:p>
            <a:pPr indent="0" lvl="0" marL="0">
              <a:spcBef>
                <a:spcPts val="0"/>
              </a:spcBef>
              <a:buNone/>
            </a:pPr>
            <a:r>
              <a:rPr lang="en"/>
              <a:t>Start with our original plan for procedure then move into what went wrong and what we did to fix it.  Need to touch on the new depth aspect.</a:t>
            </a:r>
          </a:p>
          <a:p>
            <a:pPr indent="0" lvl="0" marL="0">
              <a:spcBef>
                <a:spcPts val="0"/>
              </a:spcBef>
              <a:buNone/>
            </a:pPr>
            <a:r>
              <a:t/>
            </a:r>
            <a:endParaRPr/>
          </a:p>
          <a:p>
            <a:pPr indent="0" lvl="0" marL="0">
              <a:spcBef>
                <a:spcPts val="0"/>
              </a:spcBef>
              <a:buNone/>
            </a:pPr>
            <a:r>
              <a:rPr lang="en"/>
              <a:t>5ft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a:t>When vertical motors are turned on, there is a lot of noise. We couldn’t find the source (some sort of motherboard or protoboard issue because motors don’t even need to be connected)</a:t>
            </a:r>
          </a:p>
          <a:p>
            <a:pPr indent="-317500" lvl="0" marL="457200" rtl="0">
              <a:spcBef>
                <a:spcPts val="0"/>
              </a:spcBef>
              <a:buSzPts val="1400"/>
              <a:buChar char="●"/>
            </a:pPr>
            <a:r>
              <a:rPr lang="en"/>
              <a:t>Know that the solid state sensor has a time constant of 4 +/- 0.15s, so if the derivative is larger than that we can eliminate that data point as not valid</a:t>
            </a:r>
          </a:p>
          <a:p>
            <a:pPr indent="0" lvl="0" marL="0" rtl="0">
              <a:spcBef>
                <a:spcPts val="0"/>
              </a:spcBef>
              <a:buNone/>
            </a:pPr>
            <a:r>
              <a:t/>
            </a:r>
            <a:endParaRPr/>
          </a:p>
          <a:p>
            <a:pPr indent="0" lvl="0" marL="0" rtl="0">
              <a:spcBef>
                <a:spcPts val="0"/>
              </a:spcBef>
              <a:buNone/>
            </a:pPr>
            <a:r>
              <a:rPr lang="en"/>
              <a:t>We looked at the derivative present during lab when we were moving the sensor between hot/cold baths.  We knew that there would not be greater changing rate in the ocean as the temperature is more or less constant.  Therefore we determined that we could delete any points with derivatives greater than the 1.5 degree Celcius per second as it is highly unlikely that this actually occured.</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rPr lang="en"/>
              <a:t>.15 degree Celcius per second is the max (absolute value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Boxplots of temperature over deployment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Temperature changes across pressure are not very different as mentioned earlier, but also because uncertainty in depth is large (not a large enough range)</a:t>
            </a:r>
          </a:p>
          <a:p>
            <a:pPr indent="0" lvl="0" marL="0" rtl="0">
              <a:spcBef>
                <a:spcPts val="0"/>
              </a:spcBef>
              <a:buNone/>
            </a:pPr>
            <a:r>
              <a:rPr lang="en"/>
              <a:t>Saw a change of about 0.6 degrees Celsius in temperature over time of day, although this was only about 2 hours, and so would need more data across the data in order to see if this effect is mainly due to the water heating up throughout the day or some kind of tide effect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Implement D control</a:t>
            </a:r>
          </a:p>
          <a:p>
            <a:pPr indent="0" lvl="0" marL="0">
              <a:spcBef>
                <a:spcPts val="0"/>
              </a:spcBef>
              <a:buNone/>
            </a:pPr>
            <a:r>
              <a:rPr lang="en"/>
              <a:t>Redo Turbidity because by eye it appeared to get more turbid as the day progressed (i.e. tide came in). Also would help determine what is actually associated with tide</a:t>
            </a:r>
          </a:p>
          <a:p>
            <a:pPr indent="0" lvl="0" marL="0">
              <a:spcBef>
                <a:spcPts val="0"/>
              </a:spcBef>
              <a:buNone/>
            </a:pPr>
            <a:r>
              <a:rPr lang="en"/>
              <a:t>Discover where in PCBs the noise was coming from when vertical motors turned on</a:t>
            </a:r>
          </a:p>
          <a:p>
            <a:pPr indent="0" lvl="0" marL="0">
              <a:spcBef>
                <a:spcPts val="0"/>
              </a:spcBef>
              <a:buNone/>
            </a:pPr>
            <a:r>
              <a:rPr lang="en"/>
              <a:t>Be able to take more measurements as the tide was receding (i.e. earlier in the day)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Mention Dana Point</a:t>
            </a:r>
          </a:p>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a:spcBef>
                <a:spcPts val="0"/>
              </a:spcBef>
              <a:spcAft>
                <a:spcPts val="0"/>
              </a:spcAft>
              <a:buSzPts val="1400"/>
              <a:buChar char="●"/>
            </a:pPr>
            <a:r>
              <a:rPr lang="en"/>
              <a:t>Pressure Sensor: had previous experience with it and were successful amplifying signal for certain ranges</a:t>
            </a:r>
          </a:p>
          <a:p>
            <a:pPr indent="-317500" lvl="0" marL="457200">
              <a:spcBef>
                <a:spcPts val="0"/>
              </a:spcBef>
              <a:spcAft>
                <a:spcPts val="0"/>
              </a:spcAft>
              <a:buSzPts val="1400"/>
              <a:buChar char="●"/>
            </a:pPr>
            <a:r>
              <a:rPr lang="en"/>
              <a:t>Temperature Sensor: </a:t>
            </a:r>
            <a:r>
              <a:rPr lang="en"/>
              <a:t>Solid State Linear because could achieve larger amplification than with a thermistor, and didn’t need a fast time constant since hovering at each depth</a:t>
            </a:r>
          </a:p>
          <a:p>
            <a:pPr indent="-317500" lvl="0" marL="457200">
              <a:spcBef>
                <a:spcPts val="0"/>
              </a:spcBef>
              <a:spcAft>
                <a:spcPts val="0"/>
              </a:spcAft>
              <a:buSzPts val="1400"/>
              <a:buChar char="●"/>
            </a:pPr>
            <a:r>
              <a:rPr lang="en"/>
              <a:t>Turbidity Sensor: Cheap enough to be within budget, relatively simple</a:t>
            </a:r>
          </a:p>
          <a:p>
            <a:pPr indent="-317500" lvl="0" marL="457200">
              <a:spcBef>
                <a:spcPts val="0"/>
              </a:spcBef>
              <a:spcAft>
                <a:spcPts val="0"/>
              </a:spcAft>
              <a:buSzPts val="1400"/>
              <a:buChar char="●"/>
            </a:pPr>
            <a:r>
              <a:rPr lang="en"/>
              <a:t>Bot constructed with box on top so it could receive GPS signal, ballasting added to the bottom for stability, 4 motors, with vertical motors approximately equi-distance from center of boyuancy in order to dive correctly</a:t>
            </a:r>
          </a:p>
          <a:p>
            <a:pPr indent="-317500" lvl="0" marL="457200">
              <a:spcBef>
                <a:spcPts val="0"/>
              </a:spcBef>
              <a:buSzPts val="1400"/>
              <a:buChar char="●"/>
            </a:pPr>
            <a:r>
              <a:rPr lang="en"/>
              <a:t>Motors and turbidity sensor put in film canister and waterproofed using wax. Wires going into box epoxied, and four penetrators to ensure seal</a:t>
            </a:r>
          </a:p>
          <a:p>
            <a:pPr indent="0" lvl="0" marL="0">
              <a:spcBef>
                <a:spcPts val="0"/>
              </a:spcBef>
              <a:buNone/>
            </a:pPr>
            <a:r>
              <a:t/>
            </a:r>
            <a:endParaRPr/>
          </a:p>
          <a:p>
            <a:pPr indent="0" lvl="0" marL="0">
              <a:spcBef>
                <a:spcPts val="0"/>
              </a:spcBef>
              <a:buNone/>
            </a:pPr>
            <a:r>
              <a:rPr lang="en"/>
              <a:t>PVC frame, teensy equipped with gps, data logger, magnetometer, placement of the motors far from box to not mess with magnetometer</a:t>
            </a:r>
          </a:p>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a:t>Linear sensor responses, the op amp circuit for all three, governing equation and condition</a:t>
            </a:r>
          </a:p>
          <a:p>
            <a:pPr indent="-317500" lvl="0" marL="457200">
              <a:spcBef>
                <a:spcPts val="0"/>
              </a:spcBef>
              <a:buSzPts val="1400"/>
              <a:buChar char="●"/>
            </a:pPr>
            <a:r>
              <a:rPr lang="en"/>
              <a:t>Measured original response, chose gain using R4 and R3, then adjusted offset using R2 and R1 so that the Teensy, which has a 0 to 3.3 V analog output range would measure the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Across times of year?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buSzPts val="1400"/>
              <a:buChar char="●"/>
            </a:pPr>
            <a:r>
              <a:rPr lang="en"/>
              <a:t>Other concern was that pressure was off, so we couldn’t use the same calibration curve. We quickly made a new one.</a:t>
            </a:r>
          </a:p>
          <a:p>
            <a:pPr indent="-317500" lvl="0" marL="457200" rtl="0">
              <a:spcBef>
                <a:spcPts val="0"/>
              </a:spcBef>
              <a:buSzPts val="1400"/>
              <a:buChar char="●"/>
            </a:pPr>
            <a:r>
              <a:rPr lang="en"/>
              <a:t>Calculated that the change altitude accounts for 4.6kPa of the observed 5.2kPa. Weather could have accounted for the rest within error, because we could not get exact barometric data for our specific locations retroactively. Therefore, we used the new calibration curve</a:t>
            </a:r>
          </a:p>
          <a:p>
            <a:pPr indent="-317500" lvl="0" marL="457200" rtl="0">
              <a:lnSpc>
                <a:spcPct val="115000"/>
              </a:lnSpc>
              <a:spcBef>
                <a:spcPts val="0"/>
              </a:spcBef>
              <a:buSzPts val="1400"/>
              <a:buChar char="●"/>
            </a:pPr>
            <a:r>
              <a:rPr lang="en" sz="1200">
                <a:latin typeface="Times New Roman"/>
                <a:ea typeface="Times New Roman"/>
                <a:cs typeface="Times New Roman"/>
                <a:sym typeface="Times New Roman"/>
              </a:rPr>
              <a:t>Pressure Equation:  P = (rho)gh</a:t>
            </a:r>
          </a:p>
          <a:p>
            <a:pPr indent="-317500" lvl="0" marL="457200" rtl="0">
              <a:lnSpc>
                <a:spcPct val="115000"/>
              </a:lnSpc>
              <a:spcBef>
                <a:spcPts val="0"/>
              </a:spcBef>
              <a:buSzPts val="1400"/>
              <a:buChar char="●"/>
            </a:pPr>
            <a:r>
              <a:rPr lang="en" sz="1200">
                <a:latin typeface="Times New Roman"/>
                <a:ea typeface="Times New Roman"/>
                <a:cs typeface="Times New Roman"/>
                <a:sym typeface="Times New Roman"/>
              </a:rPr>
              <a:t>Elevation of Harvey Mudd College is 392m while elevation at Dana Point is 0m.  Using the pressure equation we can calculate that the pressure difference due to altitude is 4.71 kPa.  On deployment day at Dana Point we determined that our pressure sensor was reading a depth of .54m while in air which corresponds to 5.29 kPa.  Therefore, we cannot account for .58 kPa of pressure difference.  We conclude that this discrepancy could arise from atmospheric differences in pressure at Harvey Mudd College and Dana Point on specific days which we cannot determine retroactively.</a:t>
            </a:r>
          </a:p>
          <a:p>
            <a:pPr indent="-317500" lvl="0" marL="457200" rtl="0">
              <a:spcBef>
                <a:spcPts val="0"/>
              </a:spcBef>
              <a:buSzPts val="14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We didn’t know that our pressure calibration would be offset so much by change in elevation (and water density). So at the time, PI control paired with a long hover time seemed best</a:t>
            </a:r>
          </a:p>
          <a:p>
            <a:pPr indent="0" lvl="0" marL="0">
              <a:spcBef>
                <a:spcPts val="0"/>
              </a:spcBef>
              <a:buNone/>
            </a:pPr>
            <a:r>
              <a:rPr lang="en"/>
              <a:t>By the way, PI wasn’t the only modification… we were provided starter code that controlled the motors, etc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4" name="Shape 14"/>
          <p:cNvSpPr txBox="1"/>
          <p:nvPr>
            <p:ph type="ctrTitle"/>
          </p:nvPr>
        </p:nvSpPr>
        <p:spPr>
          <a:xfrm>
            <a:off x="671258" y="990800"/>
            <a:ext cx="7801500" cy="1730100"/>
          </a:xfrm>
          <a:prstGeom prst="rect">
            <a:avLst/>
          </a:prstGeom>
        </p:spPr>
        <p:txBody>
          <a:bodyPr anchorCtr="0" anchor="b" bIns="91425" lIns="91425" rIns="91425" wrap="square" tIns="91425"/>
          <a:lstStyle>
            <a:lvl1pPr lvl="0" algn="ctr">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p:txBody>
      </p:sp>
      <p:sp>
        <p:nvSpPr>
          <p:cNvPr id="15" name="Shape 15"/>
          <p:cNvSpPr txBox="1"/>
          <p:nvPr>
            <p:ph idx="1" type="subTitle"/>
          </p:nvPr>
        </p:nvSpPr>
        <p:spPr>
          <a:xfrm>
            <a:off x="671250" y="3174876"/>
            <a:ext cx="78015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43" name="Shape 43"/>
          <p:cNvSpPr txBox="1"/>
          <p:nvPr>
            <p:ph idx="1" type="subTitle"/>
          </p:nvPr>
        </p:nvSpPr>
        <p:spPr>
          <a:xfrm>
            <a:off x="265500" y="28452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3000"/>
              <a:buFont typeface="Oswald"/>
              <a:buNone/>
              <a:defRPr sz="3000">
                <a:solidFill>
                  <a:schemeClr val="dk1"/>
                </a:solidFill>
                <a:latin typeface="Oswald"/>
                <a:ea typeface="Oswald"/>
                <a:cs typeface="Oswald"/>
                <a:sym typeface="Oswald"/>
              </a:defRPr>
            </a:lvl1pPr>
            <a:lvl2pPr lvl="1">
              <a:spcBef>
                <a:spcPts val="0"/>
              </a:spcBef>
              <a:buClr>
                <a:schemeClr val="dk1"/>
              </a:buClr>
              <a:buSzPts val="3000"/>
              <a:buFont typeface="Oswald"/>
              <a:buNone/>
              <a:defRPr sz="3000">
                <a:solidFill>
                  <a:schemeClr val="dk1"/>
                </a:solidFill>
                <a:latin typeface="Oswald"/>
                <a:ea typeface="Oswald"/>
                <a:cs typeface="Oswald"/>
                <a:sym typeface="Oswald"/>
              </a:defRPr>
            </a:lvl2pPr>
            <a:lvl3pPr lvl="2">
              <a:spcBef>
                <a:spcPts val="0"/>
              </a:spcBef>
              <a:buClr>
                <a:schemeClr val="dk1"/>
              </a:buClr>
              <a:buSzPts val="3000"/>
              <a:buFont typeface="Oswald"/>
              <a:buNone/>
              <a:defRPr sz="3000">
                <a:solidFill>
                  <a:schemeClr val="dk1"/>
                </a:solidFill>
                <a:latin typeface="Oswald"/>
                <a:ea typeface="Oswald"/>
                <a:cs typeface="Oswald"/>
                <a:sym typeface="Oswald"/>
              </a:defRPr>
            </a:lvl3pPr>
            <a:lvl4pPr lvl="3">
              <a:spcBef>
                <a:spcPts val="0"/>
              </a:spcBef>
              <a:buClr>
                <a:schemeClr val="dk1"/>
              </a:buClr>
              <a:buSzPts val="3000"/>
              <a:buFont typeface="Oswald"/>
              <a:buNone/>
              <a:defRPr sz="3000">
                <a:solidFill>
                  <a:schemeClr val="dk1"/>
                </a:solidFill>
                <a:latin typeface="Oswald"/>
                <a:ea typeface="Oswald"/>
                <a:cs typeface="Oswald"/>
                <a:sym typeface="Oswald"/>
              </a:defRPr>
            </a:lvl4pPr>
            <a:lvl5pPr lvl="4">
              <a:spcBef>
                <a:spcPts val="0"/>
              </a:spcBef>
              <a:buClr>
                <a:schemeClr val="dk1"/>
              </a:buClr>
              <a:buSzPts val="3000"/>
              <a:buFont typeface="Oswald"/>
              <a:buNone/>
              <a:defRPr sz="3000">
                <a:solidFill>
                  <a:schemeClr val="dk1"/>
                </a:solidFill>
                <a:latin typeface="Oswald"/>
                <a:ea typeface="Oswald"/>
                <a:cs typeface="Oswald"/>
                <a:sym typeface="Oswald"/>
              </a:defRPr>
            </a:lvl5pPr>
            <a:lvl6pPr lvl="5">
              <a:spcBef>
                <a:spcPts val="0"/>
              </a:spcBef>
              <a:buClr>
                <a:schemeClr val="dk1"/>
              </a:buClr>
              <a:buSzPts val="3000"/>
              <a:buFont typeface="Oswald"/>
              <a:buNone/>
              <a:defRPr sz="3000">
                <a:solidFill>
                  <a:schemeClr val="dk1"/>
                </a:solidFill>
                <a:latin typeface="Oswald"/>
                <a:ea typeface="Oswald"/>
                <a:cs typeface="Oswald"/>
                <a:sym typeface="Oswald"/>
              </a:defRPr>
            </a:lvl6pPr>
            <a:lvl7pPr lvl="6">
              <a:spcBef>
                <a:spcPts val="0"/>
              </a:spcBef>
              <a:buClr>
                <a:schemeClr val="dk1"/>
              </a:buClr>
              <a:buSzPts val="3000"/>
              <a:buFont typeface="Oswald"/>
              <a:buNone/>
              <a:defRPr sz="3000">
                <a:solidFill>
                  <a:schemeClr val="dk1"/>
                </a:solidFill>
                <a:latin typeface="Oswald"/>
                <a:ea typeface="Oswald"/>
                <a:cs typeface="Oswald"/>
                <a:sym typeface="Oswald"/>
              </a:defRPr>
            </a:lvl7pPr>
            <a:lvl8pPr lvl="7">
              <a:spcBef>
                <a:spcPts val="0"/>
              </a:spcBef>
              <a:buClr>
                <a:schemeClr val="dk1"/>
              </a:buClr>
              <a:buSzPts val="3000"/>
              <a:buFont typeface="Oswald"/>
              <a:buNone/>
              <a:defRPr sz="3000">
                <a:solidFill>
                  <a:schemeClr val="dk1"/>
                </a:solidFill>
                <a:latin typeface="Oswald"/>
                <a:ea typeface="Oswald"/>
                <a:cs typeface="Oswald"/>
                <a:sym typeface="Oswald"/>
              </a:defRPr>
            </a:lvl8pPr>
            <a:lvl9pPr lvl="8">
              <a:spcBef>
                <a:spcPts val="0"/>
              </a:spcBef>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mouser.com/ds/2/302/MPX5700-783436.pdf" TargetMode="Externa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4.jpg"/><Relationship Id="rId5"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671258" y="990800"/>
            <a:ext cx="7801500" cy="1730100"/>
          </a:xfrm>
          <a:prstGeom prst="rect">
            <a:avLst/>
          </a:prstGeom>
        </p:spPr>
        <p:txBody>
          <a:bodyPr anchorCtr="0" anchor="b" bIns="91425" lIns="91425" rIns="91425" wrap="square" tIns="91425">
            <a:noAutofit/>
          </a:bodyPr>
          <a:lstStyle/>
          <a:p>
            <a:pPr indent="0" lvl="0" marL="0">
              <a:spcBef>
                <a:spcPts val="0"/>
              </a:spcBef>
              <a:buNone/>
            </a:pPr>
            <a:r>
              <a:rPr lang="en"/>
              <a:t>Ocean Temperature Dependence on Depth and Time of Day</a:t>
            </a:r>
          </a:p>
        </p:txBody>
      </p:sp>
      <p:sp>
        <p:nvSpPr>
          <p:cNvPr id="60" name="Shape 60"/>
          <p:cNvSpPr txBox="1"/>
          <p:nvPr>
            <p:ph idx="1" type="subTitle"/>
          </p:nvPr>
        </p:nvSpPr>
        <p:spPr>
          <a:xfrm>
            <a:off x="671250" y="3174876"/>
            <a:ext cx="7801500" cy="792600"/>
          </a:xfrm>
          <a:prstGeom prst="rect">
            <a:avLst/>
          </a:prstGeom>
        </p:spPr>
        <p:txBody>
          <a:bodyPr anchorCtr="0" anchor="t" bIns="91425" lIns="91425" rIns="91425" wrap="square" tIns="91425">
            <a:noAutofit/>
          </a:bodyPr>
          <a:lstStyle/>
          <a:p>
            <a:pPr indent="0" lvl="0" marL="0">
              <a:spcBef>
                <a:spcPts val="0"/>
              </a:spcBef>
              <a:buNone/>
            </a:pPr>
            <a:r>
              <a:rPr lang="en"/>
              <a:t>Evan Chapman, Jacey Coniff, </a:t>
            </a:r>
          </a:p>
          <a:p>
            <a:pPr indent="0" lvl="0" marL="0">
              <a:spcBef>
                <a:spcPts val="0"/>
              </a:spcBef>
              <a:buNone/>
            </a:pPr>
            <a:r>
              <a:rPr lang="en"/>
              <a:t>Jacob Garcia, Elizabeth Poss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Data Collection: Procedure</a:t>
            </a:r>
          </a:p>
        </p:txBody>
      </p:sp>
      <p:sp>
        <p:nvSpPr>
          <p:cNvPr id="139" name="Shape 139"/>
          <p:cNvSpPr txBox="1"/>
          <p:nvPr>
            <p:ph idx="1" type="body"/>
          </p:nvPr>
        </p:nvSpPr>
        <p:spPr>
          <a:xfrm>
            <a:off x="311700" y="1152475"/>
            <a:ext cx="4162500" cy="3416400"/>
          </a:xfrm>
          <a:prstGeom prst="rect">
            <a:avLst/>
          </a:prstGeom>
        </p:spPr>
        <p:txBody>
          <a:bodyPr anchorCtr="0" anchor="ctr" bIns="91425" lIns="91425" rIns="91425" wrap="square" tIns="91425">
            <a:noAutofit/>
          </a:bodyPr>
          <a:lstStyle/>
          <a:p>
            <a:pPr indent="-342900" lvl="0" marL="457200" rtl="0">
              <a:spcBef>
                <a:spcPts val="0"/>
              </a:spcBef>
              <a:spcAft>
                <a:spcPts val="0"/>
              </a:spcAft>
              <a:buSzPts val="1800"/>
              <a:buChar char="●"/>
            </a:pPr>
            <a:r>
              <a:rPr lang="en"/>
              <a:t>Manually deployed and recovered robot near buoy</a:t>
            </a:r>
          </a:p>
          <a:p>
            <a:pPr indent="-342900" lvl="0" marL="457200" rtl="0">
              <a:spcBef>
                <a:spcPts val="0"/>
              </a:spcBef>
              <a:buSzPts val="1800"/>
              <a:buChar char="●"/>
            </a:pPr>
            <a:r>
              <a:rPr lang="en"/>
              <a:t>Deployer remained nearby to divert beach-goers</a:t>
            </a:r>
          </a:p>
        </p:txBody>
      </p:sp>
      <p:pic>
        <p:nvPicPr>
          <p:cNvPr id="140" name="Shape 140"/>
          <p:cNvPicPr preferRelativeResize="0"/>
          <p:nvPr/>
        </p:nvPicPr>
        <p:blipFill rotWithShape="1">
          <a:blip r:embed="rId3">
            <a:alphaModFix/>
          </a:blip>
          <a:srcRect b="5875" l="33036" r="465" t="13087"/>
          <a:stretch/>
        </p:blipFill>
        <p:spPr>
          <a:xfrm>
            <a:off x="4474201" y="1152475"/>
            <a:ext cx="4238827" cy="2905875"/>
          </a:xfrm>
          <a:prstGeom prst="rect">
            <a:avLst/>
          </a:prstGeom>
          <a:noFill/>
          <a:ln>
            <a:noFill/>
          </a:ln>
        </p:spPr>
      </p:pic>
      <p:sp>
        <p:nvSpPr>
          <p:cNvPr id="141" name="Shape 141"/>
          <p:cNvSpPr txBox="1"/>
          <p:nvPr/>
        </p:nvSpPr>
        <p:spPr>
          <a:xfrm>
            <a:off x="4474200" y="4058350"/>
            <a:ext cx="4398000" cy="444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100">
                <a:solidFill>
                  <a:schemeClr val="accent3"/>
                </a:solidFill>
              </a:rPr>
              <a:t>Deployment location within 5 ft radius of 33.462390, -117.705245</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Data Analysis</a:t>
            </a:r>
          </a:p>
        </p:txBody>
      </p:sp>
      <p:sp>
        <p:nvSpPr>
          <p:cNvPr id="147" name="Shape 14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Derivative_Example.png" id="148" name="Shape 148"/>
          <p:cNvPicPr preferRelativeResize="0"/>
          <p:nvPr/>
        </p:nvPicPr>
        <p:blipFill rotWithShape="1">
          <a:blip r:embed="rId3">
            <a:alphaModFix/>
          </a:blip>
          <a:srcRect b="4315" l="8784" r="7153" t="0"/>
          <a:stretch/>
        </p:blipFill>
        <p:spPr>
          <a:xfrm>
            <a:off x="845550" y="1017725"/>
            <a:ext cx="7147699" cy="399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Statistical Analysis</a:t>
            </a:r>
          </a:p>
        </p:txBody>
      </p:sp>
      <p:sp>
        <p:nvSpPr>
          <p:cNvPr id="154" name="Shape 15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Analysis of variance tests used to compare mean temperatures</a:t>
            </a:r>
          </a:p>
          <a:p>
            <a:pPr indent="-317500" lvl="1" marL="914400" rtl="0">
              <a:spcBef>
                <a:spcPts val="0"/>
              </a:spcBef>
              <a:spcAft>
                <a:spcPts val="0"/>
              </a:spcAft>
              <a:buSzPts val="1400"/>
              <a:buChar char="○"/>
            </a:pPr>
            <a:r>
              <a:rPr lang="en"/>
              <a:t>ANOVA</a:t>
            </a:r>
          </a:p>
          <a:p>
            <a:pPr indent="-317500" lvl="1" marL="914400" rtl="0">
              <a:spcBef>
                <a:spcPts val="0"/>
              </a:spcBef>
              <a:buSzPts val="1400"/>
              <a:buChar char="○"/>
            </a:pPr>
            <a:r>
              <a:rPr lang="en"/>
              <a:t>Kruskal-Wallace</a:t>
            </a:r>
          </a:p>
          <a:p>
            <a:pPr indent="0" lvl="0" marL="0">
              <a:spcBef>
                <a:spcPts val="0"/>
              </a:spcBef>
              <a:buNone/>
            </a:pPr>
            <a:r>
              <a:t/>
            </a:r>
            <a:endParaRPr/>
          </a:p>
          <a:p>
            <a:pPr indent="-342900" lvl="0" marL="457200">
              <a:spcBef>
                <a:spcPts val="0"/>
              </a:spcBef>
              <a:spcAft>
                <a:spcPts val="0"/>
              </a:spcAft>
              <a:buSzPts val="1800"/>
              <a:buChar char="●"/>
            </a:pPr>
            <a:r>
              <a:rPr lang="en"/>
              <a:t>Temperature compared over course of deployment</a:t>
            </a:r>
          </a:p>
          <a:p>
            <a:pPr indent="-342900" lvl="0" marL="457200">
              <a:spcBef>
                <a:spcPts val="0"/>
              </a:spcBef>
              <a:buSzPts val="1800"/>
              <a:buChar char="●"/>
            </a:pPr>
            <a:r>
              <a:rPr lang="en"/>
              <a:t>Temperature at a certain depth compared across deployments</a:t>
            </a:r>
          </a:p>
          <a:p>
            <a:pPr indent="0" lvl="0" mar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165253" y="0"/>
            <a:ext cx="8813494" cy="5143500"/>
          </a:xfrm>
          <a:prstGeom prst="rect">
            <a:avLst/>
          </a:prstGeom>
          <a:noFill/>
          <a:ln>
            <a:noFill/>
          </a:ln>
        </p:spPr>
      </p:pic>
      <p:cxnSp>
        <p:nvCxnSpPr>
          <p:cNvPr id="160" name="Shape 160"/>
          <p:cNvCxnSpPr/>
          <p:nvPr/>
        </p:nvCxnSpPr>
        <p:spPr>
          <a:xfrm>
            <a:off x="2830000" y="559550"/>
            <a:ext cx="1800" cy="3949200"/>
          </a:xfrm>
          <a:prstGeom prst="straightConnector1">
            <a:avLst/>
          </a:prstGeom>
          <a:noFill/>
          <a:ln cap="flat" cmpd="sng" w="28575">
            <a:solidFill>
              <a:schemeClr val="lt1"/>
            </a:solidFill>
            <a:prstDash val="dash"/>
            <a:round/>
            <a:headEnd len="lg" w="lg" type="none"/>
            <a:tailEnd len="lg" w="lg" type="none"/>
          </a:ln>
        </p:spPr>
      </p:cxnSp>
      <p:cxnSp>
        <p:nvCxnSpPr>
          <p:cNvPr id="161" name="Shape 161"/>
          <p:cNvCxnSpPr/>
          <p:nvPr/>
        </p:nvCxnSpPr>
        <p:spPr>
          <a:xfrm>
            <a:off x="4704075" y="559550"/>
            <a:ext cx="1800" cy="3949200"/>
          </a:xfrm>
          <a:prstGeom prst="straightConnector1">
            <a:avLst/>
          </a:prstGeom>
          <a:noFill/>
          <a:ln cap="flat" cmpd="sng" w="28575">
            <a:solidFill>
              <a:schemeClr val="lt1"/>
            </a:solidFill>
            <a:prstDash val="dash"/>
            <a:round/>
            <a:headEnd len="lg" w="lg" type="none"/>
            <a:tailEnd len="lg" w="lg" type="none"/>
          </a:ln>
        </p:spPr>
      </p:cxnSp>
      <p:cxnSp>
        <p:nvCxnSpPr>
          <p:cNvPr id="162" name="Shape 162"/>
          <p:cNvCxnSpPr/>
          <p:nvPr/>
        </p:nvCxnSpPr>
        <p:spPr>
          <a:xfrm>
            <a:off x="6578150" y="559550"/>
            <a:ext cx="1800" cy="3949200"/>
          </a:xfrm>
          <a:prstGeom prst="straightConnector1">
            <a:avLst/>
          </a:prstGeom>
          <a:noFill/>
          <a:ln cap="flat" cmpd="sng" w="28575">
            <a:solidFill>
              <a:schemeClr val="lt1"/>
            </a:solidFill>
            <a:prstDash val="dash"/>
            <a:round/>
            <a:headEnd len="lg" w="lg" type="none"/>
            <a:tailEnd len="lg" w="lg" type="none"/>
          </a:ln>
        </p:spPr>
      </p:cxnSp>
      <p:sp>
        <p:nvSpPr>
          <p:cNvPr id="163" name="Shape 163"/>
          <p:cNvSpPr txBox="1"/>
          <p:nvPr/>
        </p:nvSpPr>
        <p:spPr>
          <a:xfrm>
            <a:off x="1488450" y="246625"/>
            <a:ext cx="1032900" cy="183000"/>
          </a:xfrm>
          <a:prstGeom prst="rect">
            <a:avLst/>
          </a:prstGeom>
          <a:noFill/>
          <a:ln>
            <a:noFill/>
          </a:ln>
        </p:spPr>
        <p:txBody>
          <a:bodyPr anchorCtr="0" anchor="t" bIns="91425" lIns="91425" rIns="91425" wrap="square" tIns="91425">
            <a:noAutofit/>
          </a:bodyPr>
          <a:lstStyle/>
          <a:p>
            <a:pPr indent="0" lvl="0" marL="0">
              <a:spcBef>
                <a:spcPts val="0"/>
              </a:spcBef>
              <a:buNone/>
            </a:pPr>
            <a:r>
              <a:rPr lang="en" sz="1100"/>
              <a:t>1:00pm</a:t>
            </a:r>
          </a:p>
        </p:txBody>
      </p:sp>
      <p:sp>
        <p:nvSpPr>
          <p:cNvPr id="164" name="Shape 164"/>
          <p:cNvSpPr txBox="1"/>
          <p:nvPr/>
        </p:nvSpPr>
        <p:spPr>
          <a:xfrm>
            <a:off x="3538200" y="224150"/>
            <a:ext cx="1032900" cy="183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100"/>
              <a:t>1:45pm</a:t>
            </a:r>
          </a:p>
        </p:txBody>
      </p:sp>
      <p:sp>
        <p:nvSpPr>
          <p:cNvPr id="165" name="Shape 165"/>
          <p:cNvSpPr txBox="1"/>
          <p:nvPr/>
        </p:nvSpPr>
        <p:spPr>
          <a:xfrm>
            <a:off x="5380000" y="238500"/>
            <a:ext cx="1032900" cy="183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100"/>
              <a:t>2:10</a:t>
            </a:r>
            <a:r>
              <a:rPr lang="en" sz="1100"/>
              <a:t>pm</a:t>
            </a:r>
          </a:p>
        </p:txBody>
      </p:sp>
      <p:sp>
        <p:nvSpPr>
          <p:cNvPr id="166" name="Shape 166"/>
          <p:cNvSpPr txBox="1"/>
          <p:nvPr/>
        </p:nvSpPr>
        <p:spPr>
          <a:xfrm>
            <a:off x="7402075" y="246625"/>
            <a:ext cx="1032900" cy="183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100"/>
              <a:t>2:</a:t>
            </a:r>
            <a:r>
              <a:rPr lang="en" sz="1100"/>
              <a:t>45pm</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t/>
            </a:r>
            <a:endParaRPr/>
          </a:p>
        </p:txBody>
      </p:sp>
      <p:pic>
        <p:nvPicPr>
          <p:cNvPr id="172" name="Shape 172"/>
          <p:cNvPicPr preferRelativeResize="0"/>
          <p:nvPr/>
        </p:nvPicPr>
        <p:blipFill rotWithShape="1">
          <a:blip r:embed="rId3">
            <a:alphaModFix/>
          </a:blip>
          <a:srcRect b="12267" l="19447" r="27125" t="28812"/>
          <a:stretch/>
        </p:blipFill>
        <p:spPr>
          <a:xfrm>
            <a:off x="726575" y="235001"/>
            <a:ext cx="7533600" cy="467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Suggestions for Further Study</a:t>
            </a:r>
          </a:p>
        </p:txBody>
      </p:sp>
      <p:sp>
        <p:nvSpPr>
          <p:cNvPr id="178" name="Shape 17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Re-design turbidity amplification circuit</a:t>
            </a:r>
          </a:p>
          <a:p>
            <a:pPr indent="-342900" lvl="0" marL="457200" rtl="0">
              <a:spcBef>
                <a:spcPts val="0"/>
              </a:spcBef>
              <a:spcAft>
                <a:spcPts val="0"/>
              </a:spcAft>
              <a:buSzPts val="1800"/>
              <a:buChar char="●"/>
            </a:pPr>
            <a:r>
              <a:rPr lang="en"/>
              <a:t>Implement full PID control</a:t>
            </a:r>
          </a:p>
          <a:p>
            <a:pPr indent="-342900" lvl="0" marL="457200" rtl="0">
              <a:spcBef>
                <a:spcPts val="0"/>
              </a:spcBef>
              <a:spcAft>
                <a:spcPts val="0"/>
              </a:spcAft>
              <a:buSzPts val="1800"/>
              <a:buChar char="●"/>
            </a:pPr>
            <a:r>
              <a:rPr lang="en"/>
              <a:t>Locate and fix the source of noise when vertical motors turn on</a:t>
            </a:r>
          </a:p>
          <a:p>
            <a:pPr indent="-342900" lvl="0" marL="457200" rtl="0">
              <a:spcBef>
                <a:spcPts val="0"/>
              </a:spcBef>
              <a:spcAft>
                <a:spcPts val="0"/>
              </a:spcAft>
              <a:buSzPts val="1800"/>
              <a:buChar char="●"/>
            </a:pPr>
            <a:r>
              <a:rPr lang="en"/>
              <a:t>Accurate pressure calibration at Dana Point</a:t>
            </a:r>
          </a:p>
          <a:p>
            <a:pPr indent="-342900" lvl="0" marL="457200">
              <a:spcBef>
                <a:spcPts val="0"/>
              </a:spcBef>
              <a:buSzPts val="1800"/>
              <a:buChar char="●"/>
            </a:pPr>
            <a:r>
              <a:rPr lang="en"/>
              <a:t>Larger data set - multiple days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671250" y="2141250"/>
            <a:ext cx="7852200" cy="861000"/>
          </a:xfrm>
          <a:prstGeom prst="rect">
            <a:avLst/>
          </a:prstGeom>
        </p:spPr>
        <p:txBody>
          <a:bodyPr anchorCtr="0" anchor="ctr" bIns="91425" lIns="91425" rIns="91425" wrap="square" tIns="91425">
            <a:noAutofit/>
          </a:bodyPr>
          <a:lstStyle/>
          <a:p>
            <a:pPr indent="0" lvl="0" marL="0">
              <a:spcBef>
                <a:spcPts val="0"/>
              </a:spcBef>
              <a:buNone/>
            </a:pPr>
            <a:r>
              <a:rPr lang="en"/>
              <a:t>Questions?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FFT</a:t>
            </a:r>
          </a:p>
        </p:txBody>
      </p:sp>
      <p:sp>
        <p:nvSpPr>
          <p:cNvPr id="189" name="Shape 18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Vertical_Motor_Effect_2.png" id="190" name="Shape 190"/>
          <p:cNvPicPr preferRelativeResize="0"/>
          <p:nvPr/>
        </p:nvPicPr>
        <p:blipFill rotWithShape="1">
          <a:blip r:embed="rId3">
            <a:alphaModFix/>
          </a:blip>
          <a:srcRect b="3779" l="7740" r="6635" t="3352"/>
          <a:stretch/>
        </p:blipFill>
        <p:spPr>
          <a:xfrm>
            <a:off x="784800" y="1039525"/>
            <a:ext cx="7524050" cy="396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Fourier Transform Filtering</a:t>
            </a:r>
          </a:p>
        </p:txBody>
      </p:sp>
      <p:sp>
        <p:nvSpPr>
          <p:cNvPr id="196" name="Shape 19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FFT_2.png" id="197" name="Shape 197"/>
          <p:cNvPicPr preferRelativeResize="0"/>
          <p:nvPr/>
        </p:nvPicPr>
        <p:blipFill rotWithShape="1">
          <a:blip r:embed="rId3">
            <a:alphaModFix/>
          </a:blip>
          <a:srcRect b="3780" l="7943" r="6637" t="2172"/>
          <a:stretch/>
        </p:blipFill>
        <p:spPr>
          <a:xfrm>
            <a:off x="813775" y="1050524"/>
            <a:ext cx="7428426" cy="3977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Turbidity Railing</a:t>
            </a:r>
          </a:p>
        </p:txBody>
      </p:sp>
      <p:sp>
        <p:nvSpPr>
          <p:cNvPr id="203" name="Shape 20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Turbidity_245pm.png" id="204" name="Shape 204"/>
          <p:cNvPicPr preferRelativeResize="0"/>
          <p:nvPr/>
        </p:nvPicPr>
        <p:blipFill>
          <a:blip r:embed="rId3">
            <a:alphaModFix/>
          </a:blip>
          <a:stretch>
            <a:fillRect/>
          </a:stretch>
        </p:blipFill>
        <p:spPr>
          <a:xfrm>
            <a:off x="2370997" y="1280000"/>
            <a:ext cx="4222675" cy="3161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idx="1" type="body"/>
          </p:nvPr>
        </p:nvSpPr>
        <p:spPr>
          <a:xfrm>
            <a:off x="311700" y="1191400"/>
            <a:ext cx="4307400" cy="3042000"/>
          </a:xfrm>
          <a:prstGeom prst="rect">
            <a:avLst/>
          </a:prstGeom>
        </p:spPr>
        <p:txBody>
          <a:bodyPr anchorCtr="0" anchor="ctr" bIns="91425" lIns="91425" rIns="91425" wrap="square" tIns="91425">
            <a:noAutofit/>
          </a:bodyPr>
          <a:lstStyle/>
          <a:p>
            <a:pPr indent="-342900" lvl="0" marL="457200">
              <a:spcBef>
                <a:spcPts val="0"/>
              </a:spcBef>
              <a:spcAft>
                <a:spcPts val="0"/>
              </a:spcAft>
              <a:buSzPts val="1800"/>
              <a:buChar char="●"/>
            </a:pPr>
            <a:r>
              <a:rPr lang="en"/>
              <a:t>Original Goal: Investigate how tide and depth affect temperature and turbidity at a waypoint.</a:t>
            </a:r>
          </a:p>
          <a:p>
            <a:pPr indent="-342900" lvl="0" marL="457200" rtl="0">
              <a:spcBef>
                <a:spcPts val="0"/>
              </a:spcBef>
              <a:buSzPts val="1800"/>
              <a:buChar char="●"/>
            </a:pPr>
            <a:r>
              <a:rPr lang="en"/>
              <a:t>Revised Goal: Investigate how temperature changes with depth and time of day.</a:t>
            </a:r>
          </a:p>
        </p:txBody>
      </p:sp>
      <p:sp>
        <p:nvSpPr>
          <p:cNvPr id="66" name="Shape 6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Project Goals</a:t>
            </a:r>
          </a:p>
        </p:txBody>
      </p:sp>
      <p:pic>
        <p:nvPicPr>
          <p:cNvPr id="67" name="Shape 67"/>
          <p:cNvPicPr preferRelativeResize="0"/>
          <p:nvPr/>
        </p:nvPicPr>
        <p:blipFill rotWithShape="1">
          <a:blip r:embed="rId3">
            <a:alphaModFix/>
          </a:blip>
          <a:srcRect b="3453" l="4684" r="16711" t="880"/>
          <a:stretch/>
        </p:blipFill>
        <p:spPr>
          <a:xfrm>
            <a:off x="4941775" y="1483275"/>
            <a:ext cx="3890524" cy="2176925"/>
          </a:xfrm>
          <a:prstGeom prst="rect">
            <a:avLst/>
          </a:prstGeom>
          <a:noFill/>
          <a:ln>
            <a:noFill/>
          </a:ln>
        </p:spPr>
      </p:pic>
      <p:sp>
        <p:nvSpPr>
          <p:cNvPr id="68" name="Shape 68"/>
          <p:cNvSpPr txBox="1"/>
          <p:nvPr/>
        </p:nvSpPr>
        <p:spPr>
          <a:xfrm>
            <a:off x="6835850" y="3923500"/>
            <a:ext cx="1269300" cy="309900"/>
          </a:xfrm>
          <a:prstGeom prst="rect">
            <a:avLst/>
          </a:prstGeom>
          <a:noFill/>
          <a:ln>
            <a:noFill/>
          </a:ln>
        </p:spPr>
        <p:txBody>
          <a:bodyPr anchorCtr="0" anchor="ctr" bIns="91425" lIns="91425" rIns="91425" wrap="square" tIns="91425">
            <a:noAutofit/>
          </a:bodyPr>
          <a:lstStyle/>
          <a:p>
            <a:pPr indent="0" lvl="0" marL="0">
              <a:spcBef>
                <a:spcPts val="0"/>
              </a:spcBef>
              <a:buNone/>
            </a:pPr>
            <a:r>
              <a:rPr lang="en" sz="1100">
                <a:solidFill>
                  <a:schemeClr val="accent4"/>
                </a:solidFill>
                <a:latin typeface="Average"/>
                <a:ea typeface="Average"/>
                <a:cs typeface="Average"/>
                <a:sym typeface="Average"/>
              </a:rPr>
              <a:t>Low Tide: 1:19 PM</a:t>
            </a:r>
          </a:p>
        </p:txBody>
      </p:sp>
      <p:cxnSp>
        <p:nvCxnSpPr>
          <p:cNvPr id="69" name="Shape 69"/>
          <p:cNvCxnSpPr/>
          <p:nvPr/>
        </p:nvCxnSpPr>
        <p:spPr>
          <a:xfrm flipH="1" rot="10800000">
            <a:off x="7470500" y="3362800"/>
            <a:ext cx="12300" cy="560700"/>
          </a:xfrm>
          <a:prstGeom prst="straightConnector1">
            <a:avLst/>
          </a:prstGeom>
          <a:noFill/>
          <a:ln cap="flat" cmpd="sng" w="19050">
            <a:solidFill>
              <a:schemeClr val="accent4"/>
            </a:solidFill>
            <a:prstDash val="solid"/>
            <a:round/>
            <a:headEnd len="lg" w="lg" type="none"/>
            <a:tailEnd len="lg" w="lg"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descr="Depth_throughout_day.png" id="209" name="Shape 209"/>
          <p:cNvPicPr preferRelativeResize="0"/>
          <p:nvPr/>
        </p:nvPicPr>
        <p:blipFill>
          <a:blip r:embed="rId3">
            <a:alphaModFix/>
          </a:blip>
          <a:stretch>
            <a:fillRect/>
          </a:stretch>
        </p:blipFill>
        <p:spPr>
          <a:xfrm>
            <a:off x="1136889" y="-1"/>
            <a:ext cx="6870233"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215" name="Shape 215"/>
          <p:cNvPicPr preferRelativeResize="0"/>
          <p:nvPr/>
        </p:nvPicPr>
        <p:blipFill>
          <a:blip r:embed="rId3">
            <a:alphaModFix/>
          </a:blip>
          <a:stretch>
            <a:fillRect/>
          </a:stretch>
        </p:blipFill>
        <p:spPr>
          <a:xfrm>
            <a:off x="463365" y="-23425"/>
            <a:ext cx="8217271" cy="5190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q</a:t>
            </a:r>
            <a:r>
              <a:rPr lang="en"/>
              <a:t>q plot for normal distribution</a:t>
            </a:r>
          </a:p>
        </p:txBody>
      </p:sp>
      <p:pic>
        <p:nvPicPr>
          <p:cNvPr id="221" name="Shape 221"/>
          <p:cNvPicPr preferRelativeResize="0"/>
          <p:nvPr/>
        </p:nvPicPr>
        <p:blipFill>
          <a:blip r:embed="rId3">
            <a:alphaModFix/>
          </a:blip>
          <a:stretch>
            <a:fillRect/>
          </a:stretch>
        </p:blipFill>
        <p:spPr>
          <a:xfrm>
            <a:off x="1509190" y="1152475"/>
            <a:ext cx="6125626" cy="3550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Measurement Sensors and Robot Construction</a:t>
            </a:r>
          </a:p>
        </p:txBody>
      </p:sp>
      <p:sp>
        <p:nvSpPr>
          <p:cNvPr id="75" name="Shape 75"/>
          <p:cNvSpPr txBox="1"/>
          <p:nvPr>
            <p:ph idx="1" type="body"/>
          </p:nvPr>
        </p:nvSpPr>
        <p:spPr>
          <a:xfrm>
            <a:off x="311700" y="1432925"/>
            <a:ext cx="5100300" cy="3416400"/>
          </a:xfrm>
          <a:prstGeom prst="rect">
            <a:avLst/>
          </a:prstGeom>
        </p:spPr>
        <p:txBody>
          <a:bodyPr anchorCtr="0" anchor="t" bIns="91425" lIns="91425" rIns="91425" wrap="square" tIns="91425">
            <a:noAutofit/>
          </a:bodyPr>
          <a:lstStyle/>
          <a:p>
            <a:pPr indent="-342900" lvl="0" marL="457200">
              <a:spcBef>
                <a:spcPts val="0"/>
              </a:spcBef>
              <a:spcAft>
                <a:spcPts val="0"/>
              </a:spcAft>
              <a:buSzPts val="1800"/>
              <a:buChar char="●"/>
            </a:pPr>
            <a:r>
              <a:rPr lang="en">
                <a:hlinkClick r:id="rId3"/>
              </a:rPr>
              <a:t>MPX5700</a:t>
            </a:r>
            <a:r>
              <a:rPr lang="en"/>
              <a:t> </a:t>
            </a:r>
            <a:r>
              <a:rPr lang="en"/>
              <a:t>Pressure Sensor</a:t>
            </a:r>
          </a:p>
          <a:p>
            <a:pPr indent="-342900" lvl="0" marL="457200">
              <a:spcBef>
                <a:spcPts val="0"/>
              </a:spcBef>
              <a:spcAft>
                <a:spcPts val="0"/>
              </a:spcAft>
              <a:buSzPts val="1800"/>
              <a:buChar char="●"/>
            </a:pPr>
            <a:r>
              <a:rPr lang="en"/>
              <a:t>MCP9701A Low-Power Linear Temperature Sensor</a:t>
            </a:r>
          </a:p>
          <a:p>
            <a:pPr indent="-342900" lvl="0" marL="457200" rtl="0">
              <a:spcBef>
                <a:spcPts val="0"/>
              </a:spcBef>
              <a:buSzPts val="1800"/>
              <a:buChar char="●"/>
            </a:pPr>
            <a:r>
              <a:rPr lang="en"/>
              <a:t>TSW-10 Turbidity Sensor</a:t>
            </a:r>
          </a:p>
        </p:txBody>
      </p:sp>
      <p:pic>
        <p:nvPicPr>
          <p:cNvPr descr="WP_20170427_19_48_47_Pro.jpg" id="76" name="Shape 76"/>
          <p:cNvPicPr preferRelativeResize="0"/>
          <p:nvPr/>
        </p:nvPicPr>
        <p:blipFill rotWithShape="1">
          <a:blip r:embed="rId4">
            <a:alphaModFix/>
          </a:blip>
          <a:srcRect b="8525" l="18244" r="20057" t="0"/>
          <a:stretch/>
        </p:blipFill>
        <p:spPr>
          <a:xfrm>
            <a:off x="5411925" y="1432913"/>
            <a:ext cx="3420372" cy="2855525"/>
          </a:xfrm>
          <a:prstGeom prst="rect">
            <a:avLst/>
          </a:prstGeom>
          <a:noFill/>
          <a:ln>
            <a:noFill/>
          </a:ln>
        </p:spPr>
      </p:pic>
      <p:sp>
        <p:nvSpPr>
          <p:cNvPr id="77" name="Shape 77"/>
          <p:cNvSpPr txBox="1"/>
          <p:nvPr/>
        </p:nvSpPr>
        <p:spPr>
          <a:xfrm>
            <a:off x="4243350" y="3547000"/>
            <a:ext cx="1320900" cy="354300"/>
          </a:xfrm>
          <a:prstGeom prst="rect">
            <a:avLst/>
          </a:prstGeom>
          <a:noFill/>
          <a:ln>
            <a:noFill/>
          </a:ln>
        </p:spPr>
        <p:txBody>
          <a:bodyPr anchorCtr="0" anchor="ctr" bIns="91425" lIns="91425" rIns="91425" wrap="square" tIns="91425">
            <a:noAutofit/>
          </a:bodyPr>
          <a:lstStyle/>
          <a:p>
            <a:pPr indent="0" lvl="0" marL="0">
              <a:spcBef>
                <a:spcPts val="0"/>
              </a:spcBef>
              <a:buNone/>
            </a:pPr>
            <a:r>
              <a:rPr lang="en" sz="1100">
                <a:solidFill>
                  <a:schemeClr val="accent4"/>
                </a:solidFill>
                <a:latin typeface="Average"/>
                <a:ea typeface="Average"/>
                <a:cs typeface="Average"/>
                <a:sym typeface="Average"/>
              </a:rPr>
              <a:t>Turbidity</a:t>
            </a:r>
            <a:r>
              <a:rPr lang="en" sz="700">
                <a:solidFill>
                  <a:schemeClr val="accent4"/>
                </a:solidFill>
              </a:rPr>
              <a:t> </a:t>
            </a:r>
            <a:r>
              <a:rPr lang="en" sz="1100">
                <a:solidFill>
                  <a:schemeClr val="accent4"/>
                </a:solidFill>
                <a:latin typeface="Average"/>
                <a:ea typeface="Average"/>
                <a:cs typeface="Average"/>
                <a:sym typeface="Average"/>
              </a:rPr>
              <a:t>Sensor</a:t>
            </a:r>
          </a:p>
        </p:txBody>
      </p:sp>
      <p:cxnSp>
        <p:nvCxnSpPr>
          <p:cNvPr id="78" name="Shape 78"/>
          <p:cNvCxnSpPr/>
          <p:nvPr/>
        </p:nvCxnSpPr>
        <p:spPr>
          <a:xfrm flipH="1" rot="10800000">
            <a:off x="5364975" y="3458350"/>
            <a:ext cx="678900" cy="280500"/>
          </a:xfrm>
          <a:prstGeom prst="straightConnector1">
            <a:avLst/>
          </a:prstGeom>
          <a:noFill/>
          <a:ln cap="flat" cmpd="sng" w="19050">
            <a:solidFill>
              <a:schemeClr val="accent4"/>
            </a:solidFill>
            <a:prstDash val="solid"/>
            <a:round/>
            <a:headEnd len="lg" w="lg" type="none"/>
            <a:tailEnd len="lg" w="lg" type="triangle"/>
          </a:ln>
        </p:spPr>
      </p:cxnSp>
      <p:sp>
        <p:nvSpPr>
          <p:cNvPr id="79" name="Shape 79"/>
          <p:cNvSpPr txBox="1"/>
          <p:nvPr/>
        </p:nvSpPr>
        <p:spPr>
          <a:xfrm>
            <a:off x="5726575" y="4609625"/>
            <a:ext cx="1320900" cy="354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100">
                <a:solidFill>
                  <a:schemeClr val="accent4"/>
                </a:solidFill>
                <a:latin typeface="Average"/>
                <a:ea typeface="Average"/>
                <a:cs typeface="Average"/>
                <a:sym typeface="Average"/>
              </a:rPr>
              <a:t>Temperature </a:t>
            </a:r>
            <a:r>
              <a:rPr lang="en" sz="1100">
                <a:solidFill>
                  <a:schemeClr val="accent4"/>
                </a:solidFill>
                <a:latin typeface="Average"/>
                <a:ea typeface="Average"/>
                <a:cs typeface="Average"/>
                <a:sym typeface="Average"/>
              </a:rPr>
              <a:t>Sensor</a:t>
            </a:r>
          </a:p>
        </p:txBody>
      </p:sp>
      <p:cxnSp>
        <p:nvCxnSpPr>
          <p:cNvPr id="80" name="Shape 80"/>
          <p:cNvCxnSpPr/>
          <p:nvPr/>
        </p:nvCxnSpPr>
        <p:spPr>
          <a:xfrm flipH="1" rot="10800000">
            <a:off x="6398100" y="3458525"/>
            <a:ext cx="442800" cy="1151100"/>
          </a:xfrm>
          <a:prstGeom prst="straightConnector1">
            <a:avLst/>
          </a:prstGeom>
          <a:noFill/>
          <a:ln cap="flat" cmpd="sng" w="19050">
            <a:solidFill>
              <a:schemeClr val="accent4"/>
            </a:solidFill>
            <a:prstDash val="solid"/>
            <a:round/>
            <a:headEnd len="lg" w="lg" type="none"/>
            <a:tailEnd len="lg" w="lg" type="triangle"/>
          </a:ln>
        </p:spPr>
      </p:cxnSp>
      <p:sp>
        <p:nvSpPr>
          <p:cNvPr id="81" name="Shape 81"/>
          <p:cNvSpPr txBox="1"/>
          <p:nvPr/>
        </p:nvSpPr>
        <p:spPr>
          <a:xfrm>
            <a:off x="6902150" y="4609625"/>
            <a:ext cx="1320900" cy="3543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sz="1100">
                <a:solidFill>
                  <a:schemeClr val="accent4"/>
                </a:solidFill>
                <a:latin typeface="Average"/>
                <a:ea typeface="Average"/>
                <a:cs typeface="Average"/>
                <a:sym typeface="Average"/>
              </a:rPr>
              <a:t>Pressure </a:t>
            </a:r>
          </a:p>
          <a:p>
            <a:pPr indent="0" lvl="0" marL="0" rtl="0" algn="ctr">
              <a:spcBef>
                <a:spcPts val="0"/>
              </a:spcBef>
              <a:buNone/>
            </a:pPr>
            <a:r>
              <a:rPr lang="en" sz="1100">
                <a:solidFill>
                  <a:schemeClr val="accent4"/>
                </a:solidFill>
                <a:latin typeface="Average"/>
                <a:ea typeface="Average"/>
                <a:cs typeface="Average"/>
                <a:sym typeface="Average"/>
              </a:rPr>
              <a:t>Sensor</a:t>
            </a:r>
          </a:p>
        </p:txBody>
      </p:sp>
      <p:cxnSp>
        <p:nvCxnSpPr>
          <p:cNvPr id="82" name="Shape 82"/>
          <p:cNvCxnSpPr>
            <a:stCxn id="81" idx="0"/>
          </p:cNvCxnSpPr>
          <p:nvPr/>
        </p:nvCxnSpPr>
        <p:spPr>
          <a:xfrm rot="10800000">
            <a:off x="7025300" y="3362525"/>
            <a:ext cx="537300" cy="1247100"/>
          </a:xfrm>
          <a:prstGeom prst="straightConnector1">
            <a:avLst/>
          </a:prstGeom>
          <a:noFill/>
          <a:ln cap="flat" cmpd="sng" w="19050">
            <a:solidFill>
              <a:schemeClr val="accent4"/>
            </a:solidFill>
            <a:prstDash val="solid"/>
            <a:round/>
            <a:headEnd len="lg" w="lg" type="none"/>
            <a:tailEnd len="lg" w="lg" type="triangle"/>
          </a:ln>
        </p:spPr>
      </p:cxnSp>
      <p:sp>
        <p:nvSpPr>
          <p:cNvPr id="83" name="Shape 83"/>
          <p:cNvSpPr txBox="1"/>
          <p:nvPr/>
        </p:nvSpPr>
        <p:spPr>
          <a:xfrm>
            <a:off x="4497900" y="3008225"/>
            <a:ext cx="811800" cy="354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100">
                <a:solidFill>
                  <a:schemeClr val="accent4"/>
                </a:solidFill>
                <a:latin typeface="Average"/>
                <a:ea typeface="Average"/>
                <a:cs typeface="Average"/>
                <a:sym typeface="Average"/>
              </a:rPr>
              <a:t>Ballasting</a:t>
            </a:r>
          </a:p>
        </p:txBody>
      </p:sp>
      <p:cxnSp>
        <p:nvCxnSpPr>
          <p:cNvPr id="84" name="Shape 84"/>
          <p:cNvCxnSpPr>
            <a:stCxn id="83" idx="3"/>
          </p:cNvCxnSpPr>
          <p:nvPr/>
        </p:nvCxnSpPr>
        <p:spPr>
          <a:xfrm flipH="1" rot="10800000">
            <a:off x="5309700" y="2956775"/>
            <a:ext cx="793200" cy="228600"/>
          </a:xfrm>
          <a:prstGeom prst="straightConnector1">
            <a:avLst/>
          </a:prstGeom>
          <a:noFill/>
          <a:ln cap="flat" cmpd="sng" w="19050">
            <a:solidFill>
              <a:schemeClr val="accent4"/>
            </a:solidFill>
            <a:prstDash val="solid"/>
            <a:round/>
            <a:headEnd len="lg" w="lg" type="none"/>
            <a:tailEnd len="lg" w="lg"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Op-Amp Sensor Amplification</a:t>
            </a:r>
          </a:p>
        </p:txBody>
      </p:sp>
      <p:sp>
        <p:nvSpPr>
          <p:cNvPr id="90" name="Shape 90"/>
          <p:cNvSpPr txBox="1"/>
          <p:nvPr>
            <p:ph idx="1" type="body"/>
          </p:nvPr>
        </p:nvSpPr>
        <p:spPr>
          <a:xfrm>
            <a:off x="311700" y="1525975"/>
            <a:ext cx="3909600" cy="766500"/>
          </a:xfrm>
          <a:prstGeom prst="rect">
            <a:avLst/>
          </a:prstGeom>
        </p:spPr>
        <p:txBody>
          <a:bodyPr anchorCtr="0" anchor="t" bIns="91425" lIns="91425" rIns="91425" wrap="square" tIns="91425">
            <a:noAutofit/>
          </a:bodyPr>
          <a:lstStyle/>
          <a:p>
            <a:pPr indent="0" lvl="0" marL="0" rtl="0" algn="ctr">
              <a:spcBef>
                <a:spcPts val="0"/>
              </a:spcBef>
              <a:buNone/>
            </a:pPr>
            <a:r>
              <a:rPr lang="en"/>
              <a:t>Linear Sensor Responses</a:t>
            </a:r>
          </a:p>
          <a:p>
            <a:pPr indent="0" lvl="0" marL="0" algn="ctr">
              <a:spcBef>
                <a:spcPts val="0"/>
              </a:spcBef>
              <a:buNone/>
            </a:pPr>
            <a:r>
              <a:rPr lang="en"/>
              <a:t>Imposed Condition: R2 &lt;&lt; R3</a:t>
            </a:r>
          </a:p>
        </p:txBody>
      </p:sp>
      <p:pic>
        <p:nvPicPr>
          <p:cNvPr descr="E80_General_Circuit.JPG" id="91" name="Shape 91"/>
          <p:cNvPicPr preferRelativeResize="0"/>
          <p:nvPr/>
        </p:nvPicPr>
        <p:blipFill>
          <a:blip r:embed="rId3">
            <a:alphaModFix/>
          </a:blip>
          <a:stretch>
            <a:fillRect/>
          </a:stretch>
        </p:blipFill>
        <p:spPr>
          <a:xfrm>
            <a:off x="4353725" y="1525975"/>
            <a:ext cx="4478575" cy="2091575"/>
          </a:xfrm>
          <a:prstGeom prst="rect">
            <a:avLst/>
          </a:prstGeom>
          <a:noFill/>
          <a:ln>
            <a:noFill/>
          </a:ln>
        </p:spPr>
      </p:pic>
      <p:pic>
        <p:nvPicPr>
          <p:cNvPr id="92" name="Shape 92"/>
          <p:cNvPicPr preferRelativeResize="0"/>
          <p:nvPr/>
        </p:nvPicPr>
        <p:blipFill>
          <a:blip r:embed="rId4">
            <a:alphaModFix/>
          </a:blip>
          <a:stretch>
            <a:fillRect/>
          </a:stretch>
        </p:blipFill>
        <p:spPr>
          <a:xfrm>
            <a:off x="345487" y="2748187"/>
            <a:ext cx="3842026" cy="519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Circuit Design: Temperature</a:t>
            </a:r>
          </a:p>
        </p:txBody>
      </p:sp>
      <p:sp>
        <p:nvSpPr>
          <p:cNvPr id="98" name="Shape 9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a:p>
            <a:pPr indent="0" lvl="0" marL="0">
              <a:spcBef>
                <a:spcPts val="0"/>
              </a:spcBef>
              <a:buNone/>
            </a:pPr>
            <a:r>
              <a:t/>
            </a:r>
            <a:endParaRPr/>
          </a:p>
        </p:txBody>
      </p:sp>
      <p:pic>
        <p:nvPicPr>
          <p:cNvPr id="99" name="Shape 99"/>
          <p:cNvPicPr preferRelativeResize="0"/>
          <p:nvPr/>
        </p:nvPicPr>
        <p:blipFill>
          <a:blip r:embed="rId3">
            <a:alphaModFix/>
          </a:blip>
          <a:stretch>
            <a:fillRect/>
          </a:stretch>
        </p:blipFill>
        <p:spPr>
          <a:xfrm>
            <a:off x="4296149" y="1299575"/>
            <a:ext cx="4536150" cy="3122200"/>
          </a:xfrm>
          <a:prstGeom prst="rect">
            <a:avLst/>
          </a:prstGeom>
          <a:noFill/>
          <a:ln>
            <a:noFill/>
          </a:ln>
        </p:spPr>
      </p:pic>
      <p:graphicFrame>
        <p:nvGraphicFramePr>
          <p:cNvPr id="100" name="Shape 100"/>
          <p:cNvGraphicFramePr/>
          <p:nvPr/>
        </p:nvGraphicFramePr>
        <p:xfrm>
          <a:off x="161800" y="1929175"/>
          <a:ext cx="3000000" cy="3000000"/>
        </p:xfrm>
        <a:graphic>
          <a:graphicData uri="http://schemas.openxmlformats.org/drawingml/2006/table">
            <a:tbl>
              <a:tblPr>
                <a:noFill/>
                <a:tableStyleId>{A986C445-C375-4F86-A444-7109BF9E2280}</a:tableStyleId>
              </a:tblPr>
              <a:tblGrid>
                <a:gridCol w="1345900"/>
                <a:gridCol w="1345900"/>
                <a:gridCol w="1345900"/>
              </a:tblGrid>
              <a:tr h="381000">
                <a:tc>
                  <a:txBody>
                    <a:bodyPr>
                      <a:noAutofit/>
                    </a:bodyPr>
                    <a:lstStyle/>
                    <a:p>
                      <a:pPr indent="0" lvl="0" marL="0" algn="ctr">
                        <a:spcBef>
                          <a:spcPts val="0"/>
                        </a:spcBef>
                        <a:buNone/>
                      </a:pPr>
                      <a:r>
                        <a:rPr lang="en">
                          <a:solidFill>
                            <a:schemeClr val="accent3"/>
                          </a:solidFill>
                          <a:latin typeface="Average"/>
                          <a:ea typeface="Average"/>
                          <a:cs typeface="Average"/>
                          <a:sym typeface="Average"/>
                        </a:rPr>
                        <a:t>Desired Range</a:t>
                      </a:r>
                    </a:p>
                  </a:txBody>
                  <a:tcPr marT="91425" marB="91425" marR="91425" marL="91425"/>
                </a:tc>
                <a:tc>
                  <a:txBody>
                    <a:bodyPr>
                      <a:noAutofit/>
                    </a:bodyPr>
                    <a:lstStyle/>
                    <a:p>
                      <a:pPr indent="0" lvl="0" marL="0" algn="ctr">
                        <a:spcBef>
                          <a:spcPts val="0"/>
                        </a:spcBef>
                        <a:buNone/>
                      </a:pPr>
                      <a:r>
                        <a:rPr lang="en">
                          <a:solidFill>
                            <a:schemeClr val="accent3"/>
                          </a:solidFill>
                          <a:latin typeface="Average"/>
                          <a:ea typeface="Average"/>
                          <a:cs typeface="Average"/>
                          <a:sym typeface="Average"/>
                        </a:rPr>
                        <a:t>Designed </a:t>
                      </a:r>
                      <a:r>
                        <a:rPr lang="en">
                          <a:solidFill>
                            <a:schemeClr val="accent3"/>
                          </a:solidFill>
                          <a:latin typeface="Average"/>
                          <a:ea typeface="Average"/>
                          <a:cs typeface="Average"/>
                          <a:sym typeface="Average"/>
                        </a:rPr>
                        <a:t>Voltage</a:t>
                      </a:r>
                    </a:p>
                  </a:txBody>
                  <a:tcPr marT="91425" marB="91425" marR="91425" marL="91425"/>
                </a:tc>
                <a:tc>
                  <a:txBody>
                    <a:bodyPr>
                      <a:noAutofit/>
                    </a:bodyPr>
                    <a:lstStyle/>
                    <a:p>
                      <a:pPr indent="0" lvl="0" marL="0" algn="ctr">
                        <a:spcBef>
                          <a:spcPts val="0"/>
                        </a:spcBef>
                        <a:buNone/>
                      </a:pPr>
                      <a:r>
                        <a:rPr lang="en">
                          <a:solidFill>
                            <a:schemeClr val="accent3"/>
                          </a:solidFill>
                          <a:latin typeface="Average"/>
                          <a:ea typeface="Average"/>
                          <a:cs typeface="Average"/>
                          <a:sym typeface="Average"/>
                        </a:rPr>
                        <a:t>Actual </a:t>
                      </a:r>
                      <a:r>
                        <a:rPr lang="en">
                          <a:solidFill>
                            <a:schemeClr val="accent3"/>
                          </a:solidFill>
                          <a:latin typeface="Average"/>
                          <a:ea typeface="Average"/>
                          <a:cs typeface="Average"/>
                          <a:sym typeface="Average"/>
                        </a:rPr>
                        <a:t>Voltage</a:t>
                      </a:r>
                    </a:p>
                  </a:txBody>
                  <a:tcPr marT="91425" marB="91425" marR="91425" marL="91425"/>
                </a:tc>
              </a:tr>
              <a:tr h="396200">
                <a:tc>
                  <a:txBody>
                    <a:bodyPr>
                      <a:noAutofit/>
                    </a:bodyPr>
                    <a:lstStyle/>
                    <a:p>
                      <a:pPr indent="0" lvl="0" marL="0" rtl="0" algn="ctr">
                        <a:lnSpc>
                          <a:spcPct val="115000"/>
                        </a:lnSpc>
                        <a:spcBef>
                          <a:spcPts val="0"/>
                        </a:spcBef>
                        <a:spcAft>
                          <a:spcPts val="1600"/>
                        </a:spcAft>
                        <a:buNone/>
                      </a:pPr>
                      <a:r>
                        <a:rPr lang="en">
                          <a:solidFill>
                            <a:schemeClr val="accent3"/>
                          </a:solidFill>
                          <a:latin typeface="Average"/>
                          <a:ea typeface="Average"/>
                          <a:cs typeface="Average"/>
                          <a:sym typeface="Average"/>
                        </a:rPr>
                        <a:t>12.4 ± 0.1°C</a:t>
                      </a:r>
                    </a:p>
                  </a:txBody>
                  <a:tcPr marT="91425" marB="91425" marR="91425" marL="91425"/>
                </a:tc>
                <a:tc>
                  <a:txBody>
                    <a:bodyPr>
                      <a:noAutofit/>
                    </a:bodyPr>
                    <a:lstStyle/>
                    <a:p>
                      <a:pPr indent="0" lvl="0" marL="0" algn="ctr">
                        <a:spcBef>
                          <a:spcPts val="0"/>
                        </a:spcBef>
                        <a:buNone/>
                      </a:pPr>
                      <a:r>
                        <a:rPr lang="en">
                          <a:solidFill>
                            <a:schemeClr val="accent3"/>
                          </a:solidFill>
                          <a:latin typeface="Average"/>
                          <a:ea typeface="Average"/>
                          <a:cs typeface="Average"/>
                          <a:sym typeface="Average"/>
                        </a:rPr>
                        <a:t>0.588 ± 0.019 V</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0.000 ± 0.004 V (Railed)</a:t>
                      </a:r>
                    </a:p>
                  </a:txBody>
                  <a:tcPr marT="91425" marB="91425" marR="91425" marL="91425"/>
                </a:tc>
              </a:tr>
              <a:tr h="396200">
                <a:tc>
                  <a:txBody>
                    <a:bodyPr>
                      <a:noAutofit/>
                    </a:bodyPr>
                    <a:lstStyle/>
                    <a:p>
                      <a:pPr indent="0" lvl="0" marL="0" rtl="0" algn="ctr">
                        <a:lnSpc>
                          <a:spcPct val="115000"/>
                        </a:lnSpc>
                        <a:spcBef>
                          <a:spcPts val="0"/>
                        </a:spcBef>
                        <a:spcAft>
                          <a:spcPts val="1600"/>
                        </a:spcAft>
                        <a:buNone/>
                      </a:pPr>
                      <a:r>
                        <a:rPr lang="en">
                          <a:solidFill>
                            <a:schemeClr val="accent3"/>
                          </a:solidFill>
                          <a:latin typeface="Average"/>
                          <a:ea typeface="Average"/>
                          <a:cs typeface="Average"/>
                          <a:sym typeface="Average"/>
                        </a:rPr>
                        <a:t>22.0 ± 0.1°C</a:t>
                      </a:r>
                    </a:p>
                  </a:txBody>
                  <a:tcPr marT="91425" marB="91425" marR="91425" marL="91425"/>
                </a:tc>
                <a:tc>
                  <a:txBody>
                    <a:bodyPr>
                      <a:noAutofit/>
                    </a:bodyPr>
                    <a:lstStyle/>
                    <a:p>
                      <a:pPr indent="0" lvl="0" marL="0" algn="ctr">
                        <a:spcBef>
                          <a:spcPts val="0"/>
                        </a:spcBef>
                        <a:buNone/>
                      </a:pPr>
                      <a:r>
                        <a:rPr lang="en">
                          <a:solidFill>
                            <a:schemeClr val="accent3"/>
                          </a:solidFill>
                          <a:latin typeface="Average"/>
                          <a:ea typeface="Average"/>
                          <a:cs typeface="Average"/>
                          <a:sym typeface="Average"/>
                        </a:rPr>
                        <a:t>2.82 ± 0.02 V</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1.847 ± 0.148 V</a:t>
                      </a: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Circuit Design: Turbidity</a:t>
            </a:r>
          </a:p>
        </p:txBody>
      </p:sp>
      <p:graphicFrame>
        <p:nvGraphicFramePr>
          <p:cNvPr id="106" name="Shape 106"/>
          <p:cNvGraphicFramePr/>
          <p:nvPr/>
        </p:nvGraphicFramePr>
        <p:xfrm>
          <a:off x="480900" y="1516200"/>
          <a:ext cx="3000000" cy="3000000"/>
        </p:xfrm>
        <a:graphic>
          <a:graphicData uri="http://schemas.openxmlformats.org/drawingml/2006/table">
            <a:tbl>
              <a:tblPr>
                <a:noFill/>
                <a:tableStyleId>{A986C445-C375-4F86-A444-7109BF9E2280}</a:tableStyleId>
              </a:tblPr>
              <a:tblGrid>
                <a:gridCol w="1166975"/>
                <a:gridCol w="1367725"/>
                <a:gridCol w="1385750"/>
              </a:tblGrid>
              <a:tr h="381000">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Desired Range</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Designed </a:t>
                      </a:r>
                      <a:r>
                        <a:rPr lang="en">
                          <a:solidFill>
                            <a:schemeClr val="accent3"/>
                          </a:solidFill>
                          <a:latin typeface="Average"/>
                          <a:ea typeface="Average"/>
                          <a:cs typeface="Average"/>
                          <a:sym typeface="Average"/>
                        </a:rPr>
                        <a:t>Voltage</a:t>
                      </a:r>
                    </a:p>
                  </a:txBody>
                  <a:tcPr marT="91425" marB="91425" marR="91425" marL="91425"/>
                </a:tc>
                <a:tc>
                  <a:txBody>
                    <a:bodyPr>
                      <a:noAutofit/>
                    </a:bodyPr>
                    <a:lstStyle/>
                    <a:p>
                      <a:pPr indent="0" lvl="0" marL="0" rtl="0">
                        <a:spcBef>
                          <a:spcPts val="0"/>
                        </a:spcBef>
                        <a:buNone/>
                      </a:pPr>
                      <a:r>
                        <a:rPr lang="en">
                          <a:solidFill>
                            <a:schemeClr val="accent3"/>
                          </a:solidFill>
                          <a:latin typeface="Average"/>
                          <a:ea typeface="Average"/>
                          <a:cs typeface="Average"/>
                          <a:sym typeface="Average"/>
                        </a:rPr>
                        <a:t>Actual </a:t>
                      </a:r>
                      <a:r>
                        <a:rPr lang="en">
                          <a:solidFill>
                            <a:schemeClr val="accent3"/>
                          </a:solidFill>
                          <a:latin typeface="Average"/>
                          <a:ea typeface="Average"/>
                          <a:cs typeface="Average"/>
                          <a:sym typeface="Average"/>
                        </a:rPr>
                        <a:t>Voltage</a:t>
                      </a:r>
                    </a:p>
                  </a:txBody>
                  <a:tcPr marT="91425" marB="91425" marR="91425" marL="91425"/>
                </a:tc>
              </a:tr>
              <a:tr h="396200">
                <a:tc>
                  <a:txBody>
                    <a:bodyPr>
                      <a:noAutofit/>
                    </a:bodyPr>
                    <a:lstStyle/>
                    <a:p>
                      <a:pPr indent="0" lvl="0" marL="0" rtl="0" algn="ctr">
                        <a:lnSpc>
                          <a:spcPct val="115000"/>
                        </a:lnSpc>
                        <a:spcBef>
                          <a:spcPts val="0"/>
                        </a:spcBef>
                        <a:spcAft>
                          <a:spcPts val="1600"/>
                        </a:spcAft>
                        <a:buNone/>
                      </a:pPr>
                      <a:r>
                        <a:rPr lang="en">
                          <a:solidFill>
                            <a:schemeClr val="accent3"/>
                          </a:solidFill>
                          <a:latin typeface="Average"/>
                          <a:ea typeface="Average"/>
                          <a:cs typeface="Average"/>
                          <a:sym typeface="Average"/>
                        </a:rPr>
                        <a:t>0 ± 1 NTU</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3.342 ± 0.054 V</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3.300 ± 0.004 V (Railed)</a:t>
                      </a:r>
                    </a:p>
                  </a:txBody>
                  <a:tcPr marT="91425" marB="91425" marR="91425" marL="91425"/>
                </a:tc>
              </a:tr>
              <a:tr h="396200">
                <a:tc>
                  <a:txBody>
                    <a:bodyPr>
                      <a:noAutofit/>
                    </a:bodyPr>
                    <a:lstStyle/>
                    <a:p>
                      <a:pPr indent="0" lvl="0" marL="0" rtl="0" algn="ctr">
                        <a:lnSpc>
                          <a:spcPct val="115000"/>
                        </a:lnSpc>
                        <a:spcBef>
                          <a:spcPts val="0"/>
                        </a:spcBef>
                        <a:spcAft>
                          <a:spcPts val="1600"/>
                        </a:spcAft>
                        <a:buNone/>
                      </a:pPr>
                      <a:r>
                        <a:rPr lang="en">
                          <a:solidFill>
                            <a:schemeClr val="accent3"/>
                          </a:solidFill>
                          <a:latin typeface="Average"/>
                          <a:ea typeface="Average"/>
                          <a:cs typeface="Average"/>
                          <a:sym typeface="Average"/>
                        </a:rPr>
                        <a:t>430</a:t>
                      </a:r>
                      <a:r>
                        <a:rPr lang="en">
                          <a:solidFill>
                            <a:schemeClr val="accent3"/>
                          </a:solidFill>
                          <a:latin typeface="Average"/>
                          <a:ea typeface="Average"/>
                          <a:cs typeface="Average"/>
                          <a:sym typeface="Average"/>
                        </a:rPr>
                        <a:t> ± 1 NTU</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0.172 ± 0.052</a:t>
                      </a:r>
                      <a:r>
                        <a:rPr lang="en" sz="1000"/>
                        <a:t> </a:t>
                      </a:r>
                      <a:r>
                        <a:rPr lang="en">
                          <a:solidFill>
                            <a:schemeClr val="accent3"/>
                          </a:solidFill>
                          <a:latin typeface="Average"/>
                          <a:ea typeface="Average"/>
                          <a:cs typeface="Average"/>
                          <a:sym typeface="Average"/>
                        </a:rPr>
                        <a:t>V</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1.94 ± 0.79 V</a:t>
                      </a:r>
                    </a:p>
                  </a:txBody>
                  <a:tcPr marT="91425" marB="91425" marR="91425" marL="91425"/>
                </a:tc>
              </a:tr>
            </a:tbl>
          </a:graphicData>
        </a:graphic>
      </p:graphicFrame>
      <p:pic>
        <p:nvPicPr>
          <p:cNvPr descr="WP_20170427_19_32_19_Pro.jpg" id="107" name="Shape 107"/>
          <p:cNvPicPr preferRelativeResize="0"/>
          <p:nvPr/>
        </p:nvPicPr>
        <p:blipFill rotWithShape="1">
          <a:blip r:embed="rId3">
            <a:alphaModFix/>
          </a:blip>
          <a:srcRect b="18247" l="30657" r="28253" t="0"/>
          <a:stretch/>
        </p:blipFill>
        <p:spPr>
          <a:xfrm>
            <a:off x="1150800" y="3532788"/>
            <a:ext cx="1019126" cy="1141525"/>
          </a:xfrm>
          <a:prstGeom prst="rect">
            <a:avLst/>
          </a:prstGeom>
          <a:noFill/>
          <a:ln>
            <a:noFill/>
          </a:ln>
        </p:spPr>
      </p:pic>
      <p:pic>
        <p:nvPicPr>
          <p:cNvPr id="108" name="Shape 108"/>
          <p:cNvPicPr preferRelativeResize="0"/>
          <p:nvPr/>
        </p:nvPicPr>
        <p:blipFill rotWithShape="1">
          <a:blip r:embed="rId4">
            <a:alphaModFix/>
          </a:blip>
          <a:srcRect b="19616" l="28027" r="28479" t="33578"/>
          <a:stretch/>
        </p:blipFill>
        <p:spPr>
          <a:xfrm>
            <a:off x="4695200" y="1516200"/>
            <a:ext cx="3977126" cy="2407374"/>
          </a:xfrm>
          <a:prstGeom prst="rect">
            <a:avLst/>
          </a:prstGeom>
          <a:noFill/>
          <a:ln>
            <a:noFill/>
          </a:ln>
        </p:spPr>
      </p:pic>
      <p:sp>
        <p:nvSpPr>
          <p:cNvPr id="109" name="Shape 109"/>
          <p:cNvSpPr txBox="1"/>
          <p:nvPr/>
        </p:nvSpPr>
        <p:spPr>
          <a:xfrm>
            <a:off x="2335325" y="3706071"/>
            <a:ext cx="1751700" cy="735900"/>
          </a:xfrm>
          <a:prstGeom prst="rect">
            <a:avLst/>
          </a:prstGeom>
          <a:noFill/>
          <a:ln>
            <a:noFill/>
          </a:ln>
        </p:spPr>
        <p:txBody>
          <a:bodyPr anchorCtr="0" anchor="t" bIns="91425" lIns="91425" rIns="91425" wrap="square" tIns="91425">
            <a:noAutofit/>
          </a:bodyPr>
          <a:lstStyle/>
          <a:p>
            <a:pPr indent="0" lvl="0" marL="0">
              <a:spcBef>
                <a:spcPts val="0"/>
              </a:spcBef>
              <a:buNone/>
            </a:pPr>
            <a:r>
              <a:rPr lang="en" sz="1000">
                <a:solidFill>
                  <a:schemeClr val="accent3"/>
                </a:solidFill>
              </a:rPr>
              <a:t>Figure 1: Sample at 194 NTU.  This is more turbid than seawater yet still rails our circuit.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Circuit Design: Pressure</a:t>
            </a:r>
          </a:p>
        </p:txBody>
      </p:sp>
      <p:sp>
        <p:nvSpPr>
          <p:cNvPr id="115" name="Shape 11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	</a:t>
            </a:r>
          </a:p>
        </p:txBody>
      </p:sp>
      <p:graphicFrame>
        <p:nvGraphicFramePr>
          <p:cNvPr id="116" name="Shape 116"/>
          <p:cNvGraphicFramePr/>
          <p:nvPr/>
        </p:nvGraphicFramePr>
        <p:xfrm>
          <a:off x="279850" y="1805350"/>
          <a:ext cx="3000000" cy="3000000"/>
        </p:xfrm>
        <a:graphic>
          <a:graphicData uri="http://schemas.openxmlformats.org/drawingml/2006/table">
            <a:tbl>
              <a:tblPr>
                <a:noFill/>
                <a:tableStyleId>{A986C445-C375-4F86-A444-7109BF9E2280}</a:tableStyleId>
              </a:tblPr>
              <a:tblGrid>
                <a:gridCol w="1167200"/>
                <a:gridCol w="1291000"/>
                <a:gridCol w="1229100"/>
              </a:tblGrid>
              <a:tr h="381000">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Desired Range</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Designed </a:t>
                      </a:r>
                      <a:r>
                        <a:rPr lang="en">
                          <a:solidFill>
                            <a:schemeClr val="accent3"/>
                          </a:solidFill>
                          <a:latin typeface="Average"/>
                          <a:ea typeface="Average"/>
                          <a:cs typeface="Average"/>
                          <a:sym typeface="Average"/>
                        </a:rPr>
                        <a:t>Voltage</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Actual </a:t>
                      </a:r>
                      <a:r>
                        <a:rPr lang="en">
                          <a:solidFill>
                            <a:schemeClr val="accent3"/>
                          </a:solidFill>
                          <a:latin typeface="Average"/>
                          <a:ea typeface="Average"/>
                          <a:cs typeface="Average"/>
                          <a:sym typeface="Average"/>
                        </a:rPr>
                        <a:t>Voltage</a:t>
                      </a:r>
                    </a:p>
                  </a:txBody>
                  <a:tcPr marT="91425" marB="91425" marR="91425" marL="91425"/>
                </a:tc>
              </a:tr>
              <a:tr h="396200">
                <a:tc>
                  <a:txBody>
                    <a:bodyPr>
                      <a:noAutofit/>
                    </a:bodyPr>
                    <a:lstStyle/>
                    <a:p>
                      <a:pPr indent="0" lvl="0" marL="0" rtl="0" algn="ctr">
                        <a:lnSpc>
                          <a:spcPct val="115000"/>
                        </a:lnSpc>
                        <a:spcBef>
                          <a:spcPts val="0"/>
                        </a:spcBef>
                        <a:spcAft>
                          <a:spcPts val="1600"/>
                        </a:spcAft>
                        <a:buNone/>
                      </a:pPr>
                      <a:r>
                        <a:rPr lang="en">
                          <a:solidFill>
                            <a:schemeClr val="accent3"/>
                          </a:solidFill>
                          <a:latin typeface="Average"/>
                          <a:ea typeface="Average"/>
                          <a:cs typeface="Average"/>
                          <a:sym typeface="Average"/>
                        </a:rPr>
                        <a:t>0.0</a:t>
                      </a:r>
                      <a:r>
                        <a:rPr lang="en">
                          <a:solidFill>
                            <a:schemeClr val="accent3"/>
                          </a:solidFill>
                          <a:latin typeface="Average"/>
                          <a:ea typeface="Average"/>
                          <a:cs typeface="Average"/>
                          <a:sym typeface="Average"/>
                        </a:rPr>
                        <a:t> ± 0.01 m</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0.264 ± 0.024 V</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0.1448 ± 0.0019 V</a:t>
                      </a:r>
                    </a:p>
                  </a:txBody>
                  <a:tcPr marT="91425" marB="91425" marR="91425" marL="91425"/>
                </a:tc>
              </a:tr>
              <a:tr h="396200">
                <a:tc>
                  <a:txBody>
                    <a:bodyPr>
                      <a:noAutofit/>
                    </a:bodyPr>
                    <a:lstStyle/>
                    <a:p>
                      <a:pPr indent="0" lvl="0" marL="0" rtl="0" algn="ctr">
                        <a:lnSpc>
                          <a:spcPct val="115000"/>
                        </a:lnSpc>
                        <a:spcBef>
                          <a:spcPts val="0"/>
                        </a:spcBef>
                        <a:spcAft>
                          <a:spcPts val="1600"/>
                        </a:spcAft>
                        <a:buNone/>
                      </a:pPr>
                      <a:r>
                        <a:rPr lang="en">
                          <a:solidFill>
                            <a:schemeClr val="accent3"/>
                          </a:solidFill>
                          <a:latin typeface="Average"/>
                          <a:ea typeface="Average"/>
                          <a:cs typeface="Average"/>
                          <a:sym typeface="Average"/>
                        </a:rPr>
                        <a:t>2.0 ± 0.01 m</a:t>
                      </a:r>
                    </a:p>
                  </a:txBody>
                  <a:tcPr marT="91425" marB="91425" marR="91425" marL="91425"/>
                </a:tc>
                <a:tc>
                  <a:txBody>
                    <a:bodyPr>
                      <a:noAutofit/>
                    </a:bodyPr>
                    <a:lstStyle/>
                    <a:p>
                      <a:pPr indent="0" lvl="0" marL="0" rtl="0" algn="ctr">
                        <a:spcBef>
                          <a:spcPts val="0"/>
                        </a:spcBef>
                        <a:buNone/>
                      </a:pPr>
                      <a:r>
                        <a:rPr lang="en">
                          <a:solidFill>
                            <a:schemeClr val="accent3"/>
                          </a:solidFill>
                          <a:latin typeface="Average"/>
                          <a:ea typeface="Average"/>
                          <a:cs typeface="Average"/>
                          <a:sym typeface="Average"/>
                        </a:rPr>
                        <a:t>3.34 ± 0.025 V</a:t>
                      </a:r>
                    </a:p>
                  </a:txBody>
                  <a:tcPr marT="91425" marB="91425" marR="91425" marL="91425"/>
                </a:tc>
                <a:tc>
                  <a:txBody>
                    <a:bodyPr>
                      <a:noAutofit/>
                    </a:bodyPr>
                    <a:lstStyle/>
                    <a:p>
                      <a:pPr indent="0" lvl="0" marL="0" rtl="0" algn="ctr">
                        <a:lnSpc>
                          <a:spcPct val="115000"/>
                        </a:lnSpc>
                        <a:spcBef>
                          <a:spcPts val="0"/>
                        </a:spcBef>
                        <a:spcAft>
                          <a:spcPts val="1600"/>
                        </a:spcAft>
                        <a:buNone/>
                      </a:pPr>
                      <a:r>
                        <a:rPr lang="en">
                          <a:solidFill>
                            <a:schemeClr val="accent3"/>
                          </a:solidFill>
                          <a:latin typeface="Average"/>
                          <a:ea typeface="Average"/>
                          <a:cs typeface="Average"/>
                          <a:sym typeface="Average"/>
                        </a:rPr>
                        <a:t>2.9714 ± 0.0022 V</a:t>
                      </a:r>
                    </a:p>
                  </a:txBody>
                  <a:tcPr marT="91425" marB="91425" marR="91425" marL="91425"/>
                </a:tc>
              </a:tr>
            </a:tbl>
          </a:graphicData>
        </a:graphic>
      </p:graphicFrame>
      <p:pic>
        <p:nvPicPr>
          <p:cNvPr id="117" name="Shape 117"/>
          <p:cNvPicPr preferRelativeResize="0"/>
          <p:nvPr/>
        </p:nvPicPr>
        <p:blipFill rotWithShape="1">
          <a:blip r:embed="rId3">
            <a:alphaModFix/>
          </a:blip>
          <a:srcRect b="11065" l="20182" r="27852" t="28928"/>
          <a:stretch/>
        </p:blipFill>
        <p:spPr>
          <a:xfrm>
            <a:off x="4351200" y="1405299"/>
            <a:ext cx="4481102" cy="29107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Pressure Re-calibration</a:t>
            </a:r>
          </a:p>
        </p:txBody>
      </p:sp>
      <p:sp>
        <p:nvSpPr>
          <p:cNvPr id="123" name="Shape 123"/>
          <p:cNvSpPr txBox="1"/>
          <p:nvPr>
            <p:ph idx="1" type="body"/>
          </p:nvPr>
        </p:nvSpPr>
        <p:spPr>
          <a:xfrm>
            <a:off x="311700" y="1152475"/>
            <a:ext cx="32673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Change in:</a:t>
            </a:r>
          </a:p>
          <a:p>
            <a:pPr indent="-317500" lvl="1" marL="914400" rtl="0">
              <a:spcBef>
                <a:spcPts val="0"/>
              </a:spcBef>
              <a:spcAft>
                <a:spcPts val="0"/>
              </a:spcAft>
              <a:buSzPts val="1400"/>
              <a:buChar char="○"/>
            </a:pPr>
            <a:r>
              <a:rPr lang="en"/>
              <a:t>Elevation</a:t>
            </a:r>
          </a:p>
          <a:p>
            <a:pPr indent="-317500" lvl="1" marL="914400" rtl="0">
              <a:spcBef>
                <a:spcPts val="0"/>
              </a:spcBef>
              <a:spcAft>
                <a:spcPts val="0"/>
              </a:spcAft>
              <a:buSzPts val="1400"/>
              <a:buChar char="○"/>
            </a:pPr>
            <a:r>
              <a:rPr lang="en"/>
              <a:t>Water density</a:t>
            </a:r>
          </a:p>
          <a:p>
            <a:pPr indent="-342900" lvl="0" marL="457200" rtl="0">
              <a:spcBef>
                <a:spcPts val="0"/>
              </a:spcBef>
              <a:spcAft>
                <a:spcPts val="0"/>
              </a:spcAft>
              <a:buSzPts val="1800"/>
              <a:buChar char="●"/>
            </a:pPr>
            <a:r>
              <a:rPr lang="en"/>
              <a:t>Higher uncertainty</a:t>
            </a:r>
          </a:p>
          <a:p>
            <a:pPr indent="-317500" lvl="1" marL="914400" rtl="0">
              <a:spcBef>
                <a:spcPts val="0"/>
              </a:spcBef>
              <a:buSzPts val="1400"/>
              <a:buChar char="○"/>
            </a:pPr>
            <a:r>
              <a:rPr lang="en"/>
              <a:t>Careful measurement was impractical</a:t>
            </a:r>
          </a:p>
          <a:p>
            <a:pPr indent="0" lvl="0" marL="0">
              <a:spcBef>
                <a:spcPts val="0"/>
              </a:spcBef>
              <a:buNone/>
            </a:pPr>
            <a:r>
              <a:t/>
            </a:r>
            <a:endParaRPr/>
          </a:p>
        </p:txBody>
      </p:sp>
      <p:pic>
        <p:nvPicPr>
          <p:cNvPr id="124" name="Shape 124"/>
          <p:cNvPicPr preferRelativeResize="0"/>
          <p:nvPr/>
        </p:nvPicPr>
        <p:blipFill>
          <a:blip r:embed="rId3">
            <a:alphaModFix/>
          </a:blip>
          <a:stretch>
            <a:fillRect/>
          </a:stretch>
        </p:blipFill>
        <p:spPr>
          <a:xfrm>
            <a:off x="3663225" y="1152475"/>
            <a:ext cx="5169075" cy="293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Software Modifications (Depth PI Control)</a:t>
            </a:r>
          </a:p>
        </p:txBody>
      </p:sp>
      <p:sp>
        <p:nvSpPr>
          <p:cNvPr id="130" name="Shape 130"/>
          <p:cNvSpPr txBox="1"/>
          <p:nvPr>
            <p:ph idx="1" type="body"/>
          </p:nvPr>
        </p:nvSpPr>
        <p:spPr>
          <a:xfrm>
            <a:off x="0" y="1152475"/>
            <a:ext cx="2529600" cy="3416400"/>
          </a:xfrm>
          <a:prstGeom prst="rect">
            <a:avLst/>
          </a:prstGeom>
        </p:spPr>
        <p:txBody>
          <a:bodyPr anchorCtr="0" anchor="ctr" bIns="91425" lIns="91425" rIns="91425" wrap="square" tIns="91425">
            <a:noAutofit/>
          </a:bodyPr>
          <a:lstStyle/>
          <a:p>
            <a:pPr indent="-342900" lvl="0" marL="457200">
              <a:spcBef>
                <a:spcPts val="0"/>
              </a:spcBef>
              <a:spcAft>
                <a:spcPts val="0"/>
              </a:spcAft>
              <a:buSzPts val="1800"/>
              <a:buChar char="●"/>
            </a:pPr>
            <a:r>
              <a:rPr lang="en"/>
              <a:t>Even with careful </a:t>
            </a:r>
            <a:r>
              <a:rPr lang="en"/>
              <a:t>b</a:t>
            </a:r>
            <a:r>
              <a:rPr lang="en"/>
              <a:t>allasting, error was </a:t>
            </a:r>
            <a:r>
              <a:rPr lang="en"/>
              <a:t>≈ </a:t>
            </a:r>
            <a:r>
              <a:rPr lang="en"/>
              <a:t>.1</a:t>
            </a:r>
            <a:r>
              <a:rPr lang="en"/>
              <a:t>m</a:t>
            </a:r>
            <a:r>
              <a:rPr lang="en"/>
              <a:t> for P control</a:t>
            </a:r>
          </a:p>
          <a:p>
            <a:pPr indent="-342900" lvl="0" marL="457200">
              <a:spcBef>
                <a:spcPts val="0"/>
              </a:spcBef>
              <a:buSzPts val="1800"/>
              <a:buChar char="●"/>
            </a:pPr>
            <a:r>
              <a:rPr lang="en"/>
              <a:t>PI control has longer settling time, </a:t>
            </a:r>
            <a:r>
              <a:rPr lang="en"/>
              <a:t>s</a:t>
            </a:r>
            <a:r>
              <a:rPr lang="en"/>
              <a:t>o data a</a:t>
            </a:r>
            <a:r>
              <a:rPr lang="en"/>
              <a:t>cquisition</a:t>
            </a:r>
            <a:r>
              <a:rPr lang="en"/>
              <a:t> periods</a:t>
            </a:r>
            <a:br>
              <a:rPr lang="en"/>
            </a:br>
            <a:r>
              <a:rPr lang="en"/>
              <a:t>w</a:t>
            </a:r>
            <a:r>
              <a:rPr lang="en"/>
              <a:t>ere longer at Dana Point</a:t>
            </a:r>
          </a:p>
        </p:txBody>
      </p:sp>
      <p:pic>
        <p:nvPicPr>
          <p:cNvPr id="131" name="Shape 131"/>
          <p:cNvPicPr preferRelativeResize="0"/>
          <p:nvPr/>
        </p:nvPicPr>
        <p:blipFill>
          <a:blip r:embed="rId3">
            <a:alphaModFix/>
          </a:blip>
          <a:stretch>
            <a:fillRect/>
          </a:stretch>
        </p:blipFill>
        <p:spPr>
          <a:xfrm>
            <a:off x="2529600" y="1152486"/>
            <a:ext cx="2049127" cy="3204038"/>
          </a:xfrm>
          <a:prstGeom prst="rect">
            <a:avLst/>
          </a:prstGeom>
          <a:noFill/>
          <a:ln>
            <a:noFill/>
          </a:ln>
        </p:spPr>
      </p:pic>
      <p:pic>
        <p:nvPicPr>
          <p:cNvPr id="132" name="Shape 132"/>
          <p:cNvPicPr preferRelativeResize="0"/>
          <p:nvPr/>
        </p:nvPicPr>
        <p:blipFill>
          <a:blip r:embed="rId4">
            <a:alphaModFix/>
          </a:blip>
          <a:stretch>
            <a:fillRect/>
          </a:stretch>
        </p:blipFill>
        <p:spPr>
          <a:xfrm>
            <a:off x="6783173" y="1153620"/>
            <a:ext cx="2049128" cy="3202910"/>
          </a:xfrm>
          <a:prstGeom prst="rect">
            <a:avLst/>
          </a:prstGeom>
          <a:noFill/>
          <a:ln>
            <a:noFill/>
          </a:ln>
        </p:spPr>
      </p:pic>
      <p:pic>
        <p:nvPicPr>
          <p:cNvPr id="133" name="Shape 133"/>
          <p:cNvPicPr preferRelativeResize="0"/>
          <p:nvPr/>
        </p:nvPicPr>
        <p:blipFill>
          <a:blip r:embed="rId5">
            <a:alphaModFix/>
          </a:blip>
          <a:stretch>
            <a:fillRect/>
          </a:stretch>
        </p:blipFill>
        <p:spPr>
          <a:xfrm>
            <a:off x="4656386" y="1152475"/>
            <a:ext cx="2049127" cy="3204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